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7.png" ContentType="image/png"/>
  <Override PartName="/ppt/media/image26.png" ContentType="image/png"/>
  <Override PartName="/ppt/media/image31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28.jpeg" ContentType="image/jpeg"/>
  <Override PartName="/ppt/media/image25.png" ContentType="image/png"/>
  <Override PartName="/ppt/media/image24.jpeg" ContentType="image/jpeg"/>
  <Override PartName="/ppt/media/image19.jpeg" ContentType="image/jpeg"/>
  <Override PartName="/ppt/media/image17.png" ContentType="image/png"/>
  <Override PartName="/ppt/media/image14.png" ContentType="image/png"/>
  <Override PartName="/ppt/media/image16.png" ContentType="image/png"/>
  <Override PartName="/ppt/media/image23.png" ContentType="image/png"/>
  <Override PartName="/ppt/media/image15.jpeg" ContentType="image/jpeg"/>
  <Override PartName="/ppt/media/image13.png" ContentType="image/png"/>
  <Override PartName="/ppt/media/image10.png" ContentType="image/png"/>
  <Override PartName="/ppt/media/image9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12.jpeg" ContentType="image/jpe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5.jpeg" ContentType="image/jpe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231280" y="425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19200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23128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52240" y="2638080"/>
            <a:ext cx="3887280" cy="31017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52240" y="2638080"/>
            <a:ext cx="3887280" cy="3101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2231280" y="2638080"/>
            <a:ext cx="7729200" cy="3102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9200" cy="551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23128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231280" y="2638080"/>
            <a:ext cx="7729200" cy="3102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19200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2231280" y="425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231280" y="425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19200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223128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52240" y="2638080"/>
            <a:ext cx="3887280" cy="31017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52240" y="2638080"/>
            <a:ext cx="3887280" cy="3101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9200" cy="551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23128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3101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92000" y="425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92000" y="2638080"/>
            <a:ext cx="377172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2231280" y="4258080"/>
            <a:ext cx="7729200" cy="1479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9ba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00200" y="2386800"/>
            <a:ext cx="8991360" cy="1645560"/>
          </a:xfrm>
          <a:prstGeom prst="rect">
            <a:avLst/>
          </a:prstGeom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en-US" sz="3800">
                <a:solidFill>
                  <a:srgbClr val="262626"/>
                </a:solidFill>
                <a:latin typeface="Gill Sans MT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821360" y="6238800"/>
            <a:ext cx="2753280" cy="323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50">
                <a:solidFill>
                  <a:srgbClr val="ffffff"/>
                </a:solidFill>
                <a:latin typeface="Gill Sans MT"/>
              </a:rPr>
              <a:t>01/05/17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600200" y="6236280"/>
            <a:ext cx="5900760" cy="319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758960" y="6217920"/>
            <a:ext cx="365400" cy="365400"/>
          </a:xfrm>
          <a:prstGeom prst="rect">
            <a:avLst/>
          </a:prstGeom>
        </p:spPr>
        <p:txBody>
          <a:bodyPr lIns="18360" rIns="18360" anchor="ctr"/>
          <a:p>
            <a:pPr algn="ctr">
              <a:lnSpc>
                <a:spcPct val="100000"/>
              </a:lnSpc>
            </a:pPr>
            <a:fld id="{359B23FD-3752-4B63-9D05-FD9F2FEC313F}" type="slidenum">
              <a:rPr lang="en-IN" sz="1100">
                <a:solidFill>
                  <a:srgbClr val="ffffff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Gill Sans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Gill Sans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600">
                <a:latin typeface="Gill Sans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Gill Sans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9200" cy="118836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  <a:latin typeface="Gill Sans M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Gill Sans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solidFill>
                  <a:srgbClr val="262626"/>
                </a:solidFill>
                <a:latin typeface="Gill Sans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Gill Sans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solidFill>
                  <a:srgbClr val="262626"/>
                </a:solidFill>
                <a:latin typeface="Gill Sans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Gill Sans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262626"/>
                </a:solidFill>
                <a:latin typeface="Gill Sans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262626"/>
                </a:solidFill>
                <a:latin typeface="Gill Sans MT"/>
              </a:rPr>
              <a:t>Seventh Outline LevelEdit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Gill Sans MT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Gill Sans MT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Gill Sans MT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262626"/>
                </a:solidFill>
                <a:latin typeface="Gill Sans MT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7821360" y="6238800"/>
            <a:ext cx="2753280" cy="32364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50">
                <a:solidFill>
                  <a:srgbClr val="000000"/>
                </a:solidFill>
                <a:latin typeface="Gill Sans MT"/>
              </a:rPr>
              <a:t>01/05/17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600200" y="6236280"/>
            <a:ext cx="5900760" cy="319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758960" y="6217920"/>
            <a:ext cx="365400" cy="365400"/>
          </a:xfrm>
          <a:prstGeom prst="rect">
            <a:avLst/>
          </a:prstGeom>
        </p:spPr>
        <p:txBody>
          <a:bodyPr lIns="18360" rIns="18360" anchor="ctr"/>
          <a:p>
            <a:pPr algn="ctr">
              <a:lnSpc>
                <a:spcPct val="100000"/>
              </a:lnSpc>
            </a:pPr>
            <a:fld id="{03980227-9B51-4590-9CD0-5B0CD467417D}" type="slidenum">
              <a:rPr lang="en-IN" sz="1100">
                <a:solidFill>
                  <a:srgbClr val="ffffff"/>
                </a:solidFill>
                <a:latin typeface="Gill Sans MT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095880" y="0"/>
            <a:ext cx="6095520" cy="6857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</p:sp>
      <p:sp>
        <p:nvSpPr>
          <p:cNvPr id="79" name="TextShape 2"/>
          <p:cNvSpPr txBox="1"/>
          <p:nvPr/>
        </p:nvSpPr>
        <p:spPr>
          <a:xfrm>
            <a:off x="1600200" y="2363400"/>
            <a:ext cx="8991360" cy="1692360"/>
          </a:xfrm>
          <a:prstGeom prst="rect">
            <a:avLst/>
          </a:prstGeom>
        </p:spPr>
        <p:txBody>
          <a:bodyPr lIns="274320" rIns="274320" tIns="182880" bIns="182880" anchor="ctr" anchorCtr="1"/>
          <a:p>
            <a:pPr algn="ctr">
              <a:lnSpc>
                <a:spcPct val="100000"/>
              </a:lnSpc>
            </a:pPr>
            <a:r>
              <a:rPr lang="en-US" sz="3800">
                <a:solidFill>
                  <a:srgbClr val="262626"/>
                </a:solidFill>
                <a:latin typeface="Gill Sans MT"/>
              </a:rPr>
              <a:t>SMART LIGHTING</a:t>
            </a:r>
            <a:endParaRPr/>
          </a:p>
        </p:txBody>
      </p:sp>
      <p:sp>
        <p:nvSpPr>
          <p:cNvPr id="80" name="TextShape 3"/>
          <p:cNvSpPr txBox="1"/>
          <p:nvPr/>
        </p:nvSpPr>
        <p:spPr>
          <a:xfrm>
            <a:off x="7066800" y="5374800"/>
            <a:ext cx="5124600" cy="1044000"/>
          </a:xfrm>
          <a:prstGeom prst="rect">
            <a:avLst/>
          </a:prstGeom>
        </p:spPr>
        <p:txBody>
          <a:bodyPr/>
          <a:p>
            <a:pPr algn="r">
              <a:lnSpc>
                <a:spcPct val="80000"/>
              </a:lnSpc>
            </a:pPr>
            <a:r>
              <a:rPr lang="en-IN" sz="2000">
                <a:solidFill>
                  <a:srgbClr val="000000"/>
                </a:solidFill>
                <a:latin typeface="Gill Sans MT"/>
              </a:rPr>
              <a:t>Prepared by:</a:t>
            </a:r>
            <a:endParaRPr/>
          </a:p>
          <a:p>
            <a:pPr algn="r">
              <a:lnSpc>
                <a:spcPct val="80000"/>
              </a:lnSpc>
            </a:pPr>
            <a:r>
              <a:rPr lang="en-IN" sz="2000">
                <a:solidFill>
                  <a:srgbClr val="000000"/>
                </a:solidFill>
                <a:latin typeface="Gill Sans MT"/>
              </a:rPr>
              <a:t>Jinto Jose</a:t>
            </a:r>
            <a:endParaRPr/>
          </a:p>
          <a:p>
            <a:pPr algn="r">
              <a:lnSpc>
                <a:spcPct val="80000"/>
              </a:lnSpc>
            </a:pPr>
            <a:r>
              <a:rPr lang="en-IN" sz="2000">
                <a:solidFill>
                  <a:srgbClr val="000000"/>
                </a:solidFill>
                <a:latin typeface="Gill Sans MT"/>
              </a:rPr>
              <a:t>Manoj Reddy Dumpa</a:t>
            </a:r>
            <a:endParaRPr/>
          </a:p>
          <a:p>
            <a:pPr algn="r">
              <a:lnSpc>
                <a:spcPct val="80000"/>
              </a:lnSpc>
            </a:pPr>
            <a:r>
              <a:rPr lang="en-IN" sz="2000">
                <a:solidFill>
                  <a:srgbClr val="000000"/>
                </a:solidFill>
                <a:latin typeface="Gill Sans MT"/>
              </a:rPr>
              <a:t>Venkata Praneeth Mummaneni</a:t>
            </a:r>
            <a:endParaRPr/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02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03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Created a policy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Attached the policy to the certificate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Attached the thing to the certificate</a:t>
            </a:r>
            <a:endParaRPr/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06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paho-mqtt was installed on the Raspberry-Pi as well as on PC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simplejson was also installed</a:t>
            </a:r>
            <a:endParaRPr/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2231280" y="964800"/>
            <a:ext cx="7729200" cy="1188360"/>
          </a:xfrm>
          <a:prstGeom prst="rect">
            <a:avLst/>
          </a:prstGeom>
        </p:spPr>
        <p:txBody>
          <a:bodyPr lIns="182880" rIns="182880" tIns="182880" bIns="182880" anchor="ctr"/>
          <a:p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2231280" y="2638080"/>
            <a:ext cx="7729200" cy="31017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08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12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13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Created a rule in AWS IoT to extract led state from a particular topic and store it in dynamoDB</a:t>
            </a:r>
            <a:endParaRPr/>
          </a:p>
        </p:txBody>
      </p: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5" name="Picture 2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17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18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Python code was written for the button LED combination for Raspberry-pi as well as for remote PC.</a:t>
            </a:r>
            <a:endParaRPr/>
          </a:p>
        </p:txBody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4000"/>
            <a:ext cx="12191760" cy="599364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0" y="0"/>
            <a:ext cx="12312000" cy="7167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IN" sz="4400">
                <a:latin typeface="Arial"/>
              </a:rPr>
              <a:t>SAMPLE CODE</a:t>
            </a:r>
            <a:endParaRPr/>
          </a:p>
        </p:txBody>
      </p:sp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22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23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The python code was run on PC and Raspberry-Pi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It was made sure that both were subscribed to the same topic</a:t>
            </a:r>
            <a:endParaRPr/>
          </a:p>
        </p:txBody>
      </p:sp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2120" cy="1224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IN" sz="4000">
                <a:latin typeface="Gill Sans MT"/>
              </a:rPr>
              <a:t>Initial State of LED</a:t>
            </a:r>
            <a:endParaRPr/>
          </a:p>
        </p:txBody>
      </p:sp>
      <p:pic>
        <p:nvPicPr>
          <p:cNvPr id="125" name="Picture 4" descr=""/>
          <p:cNvPicPr/>
          <p:nvPr/>
        </p:nvPicPr>
        <p:blipFill>
          <a:blip r:embed="rId1"/>
          <a:srcRect l="0" t="0" r="0" b="634745"/>
          <a:stretch>
            <a:fillRect/>
          </a:stretch>
        </p:blipFill>
        <p:spPr>
          <a:xfrm>
            <a:off x="0" y="1224000"/>
            <a:ext cx="12191760" cy="5633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82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Introduction</a:t>
            </a:r>
            <a:endParaRPr/>
          </a:p>
        </p:txBody>
      </p:sp>
      <p:sp>
        <p:nvSpPr>
          <p:cNvPr id="83" name="TextShape 3"/>
          <p:cNvSpPr txBox="1"/>
          <p:nvPr/>
        </p:nvSpPr>
        <p:spPr>
          <a:xfrm>
            <a:off x="5325840" y="150912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Internet of Things(IoT) is being used widely these days to take care of the home automation applications such as smart lighting, smart heaters, smart air conditioners, smart Televisions etc.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IoT services are affordable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It is much easier to interact with these applications/appliances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Remote access is also possible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0"/>
            <a:ext cx="12191760" cy="1080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IN" sz="4000">
                <a:latin typeface="Gill Sans MT"/>
              </a:rPr>
              <a:t>Raspberry-Pi Console</a:t>
            </a:r>
            <a:endParaRPr/>
          </a:p>
        </p:txBody>
      </p:sp>
      <p:pic>
        <p:nvPicPr>
          <p:cNvPr id="127" name="Picture 4" descr=""/>
          <p:cNvPicPr/>
          <p:nvPr/>
        </p:nvPicPr>
        <p:blipFill>
          <a:blip r:embed="rId1"/>
          <a:srcRect l="0" t="0" r="0" b="785546"/>
          <a:stretch>
            <a:fillRect/>
          </a:stretch>
        </p:blipFill>
        <p:spPr>
          <a:xfrm>
            <a:off x="0" y="1080000"/>
            <a:ext cx="12191760" cy="577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9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1080000"/>
            <a:ext cx="12191760" cy="5777640"/>
          </a:xfrm>
          <a:prstGeom prst="rect">
            <a:avLst/>
          </a:prstGeom>
          <a:ln>
            <a:noFill/>
          </a:ln>
        </p:spPr>
      </p:pic>
      <p:sp>
        <p:nvSpPr>
          <p:cNvPr id="130" name="TextShape 2"/>
          <p:cNvSpPr txBox="1"/>
          <p:nvPr/>
        </p:nvSpPr>
        <p:spPr>
          <a:xfrm>
            <a:off x="0" y="0"/>
            <a:ext cx="12191760" cy="1080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IN" sz="4000">
                <a:latin typeface="Gill Sans MT"/>
              </a:rPr>
              <a:t>Remote PC Console</a:t>
            </a:r>
            <a:endParaRPr/>
          </a:p>
        </p:txBody>
      </p: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32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33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When Button was pressed, the LED lit up</a:t>
            </a:r>
            <a:endParaRPr/>
          </a:p>
        </p:txBody>
      </p: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5" name="Picture 4" descr=""/>
          <p:cNvPicPr/>
          <p:nvPr/>
        </p:nvPicPr>
        <p:blipFill>
          <a:blip r:embed="rId1"/>
          <a:srcRect l="0" t="0" r="0" b="63474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7" name="Picture 4" descr=""/>
          <p:cNvPicPr/>
          <p:nvPr/>
        </p:nvPicPr>
        <p:blipFill>
          <a:blip r:embed="rId1"/>
          <a:srcRect l="0" t="0" r="0" b="785546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9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1" name="Picture 6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43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44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When the button was pressed again as the LED was on, it gets switched off</a:t>
            </a:r>
            <a:endParaRPr/>
          </a:p>
        </p:txBody>
      </p:sp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6" name="Picture 4" descr=""/>
          <p:cNvPicPr/>
          <p:nvPr/>
        </p:nvPicPr>
        <p:blipFill>
          <a:blip r:embed="rId1"/>
          <a:srcRect l="0" t="0" r="0" b="63474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8" name="Picture 6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85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Gill Sans MT"/>
              </a:rPr>
              <a:t>Project Overview</a:t>
            </a:r>
            <a:endParaRPr/>
          </a:p>
        </p:txBody>
      </p:sp>
      <p:sp>
        <p:nvSpPr>
          <p:cNvPr id="86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Smart Lighting application using AWS IoT and Raspberry-Pi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Control LED light using button as well as remotely through commands on a PC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Button presses as well as PC commands are synchronized through AWS IoT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50" name="Picture 4" descr=""/>
          <p:cNvPicPr/>
          <p:nvPr/>
        </p:nvPicPr>
        <p:blipFill>
          <a:blip r:embed="rId1"/>
          <a:srcRect l="0" t="0" r="0" b="785546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52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54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55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Now, according to the code, if the LED was off, keyword “on” was entered on the PC to switch on the LED</a:t>
            </a:r>
            <a:endParaRPr/>
          </a:p>
        </p:txBody>
      </p:sp>
    </p:spTree>
  </p:cSld>
  <p:transition spd="slow">
    <p:fade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57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59" name="Picture 4" descr=""/>
          <p:cNvPicPr/>
          <p:nvPr/>
        </p:nvPicPr>
        <p:blipFill>
          <a:blip r:embed="rId1"/>
          <a:srcRect l="0" t="0" r="0" b="63474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61" name="Picture 4" descr=""/>
          <p:cNvPicPr/>
          <p:nvPr/>
        </p:nvPicPr>
        <p:blipFill>
          <a:blip r:embed="rId1"/>
          <a:srcRect l="0" t="0" r="0" b="785546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63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65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166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Now, according to the code, if the LED was on, keyword “off” was entered on the PC to switch on the LED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slow">
    <p:fade/>
  </p:transition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68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0" name="Picture 4" descr=""/>
          <p:cNvPicPr/>
          <p:nvPr/>
        </p:nvPicPr>
        <p:blipFill>
          <a:blip r:embed="rId1"/>
          <a:srcRect l="0" t="0" r="0" b="634745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88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 Overview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Registered to AWS IoT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Connected the circuit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Wrote code in Python for the logic to be implemented on PC as well as Raspberry-Pi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Started the process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2" name="Picture 4" descr=""/>
          <p:cNvPicPr/>
          <p:nvPr/>
        </p:nvPicPr>
        <p:blipFill>
          <a:blip r:embed="rId1"/>
          <a:srcRect l="0" t="0" r="0" b="785546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74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60" y="0"/>
            <a:ext cx="12191760" cy="1224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0000" rIns="90000" tIns="45000" bIns="45000"/>
          <a:p>
            <a:r>
              <a:rPr lang="en-IN" sz="4000">
                <a:latin typeface="Gill Sans MT"/>
              </a:rPr>
              <a:t>LED State data Stored in DynamoDB</a:t>
            </a:r>
            <a:endParaRPr/>
          </a:p>
        </p:txBody>
      </p:sp>
      <p:pic>
        <p:nvPicPr>
          <p:cNvPr id="176" name="Picture 4" descr=""/>
          <p:cNvPicPr/>
          <p:nvPr/>
        </p:nvPicPr>
        <p:blipFill>
          <a:blip r:embed="rId1"/>
          <a:srcRect l="0" t="0" r="0" b="46102"/>
          <a:stretch>
            <a:fillRect/>
          </a:stretch>
        </p:blipFill>
        <p:spPr>
          <a:xfrm>
            <a:off x="0" y="864000"/>
            <a:ext cx="12191760" cy="5993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178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CONCLUSION</a:t>
            </a:r>
            <a:endParaRPr/>
          </a:p>
        </p:txBody>
      </p:sp>
      <p:sp>
        <p:nvSpPr>
          <p:cNvPr id="179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We were able to create a synchronized system where the LED could be controlled remotely through a device i.e. PC as well as through physical means i.e. a button</a:t>
            </a:r>
            <a:endParaRPr/>
          </a:p>
        </p:txBody>
      </p:sp>
    </p:spTree>
  </p:cSld>
  <p:transition spd="slow">
    <p:fade/>
  </p:transition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9ba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9bafb5"/>
          </a:solidFill>
          <a:ln>
            <a:noFill/>
          </a:ln>
        </p:spPr>
      </p:sp>
      <p:sp>
        <p:nvSpPr>
          <p:cNvPr id="181" name="CustomShape 2"/>
          <p:cNvSpPr/>
          <p:nvPr/>
        </p:nvSpPr>
        <p:spPr>
          <a:xfrm>
            <a:off x="640080" y="640080"/>
            <a:ext cx="10911600" cy="4626360"/>
          </a:xfrm>
          <a:prstGeom prst="rect">
            <a:avLst/>
          </a:prstGeom>
          <a:noFill/>
          <a:ln w="31680">
            <a:solidFill>
              <a:srgbClr val="ffffff"/>
            </a:solidFill>
            <a:miter/>
          </a:ln>
        </p:spPr>
      </p:sp>
      <p:sp>
        <p:nvSpPr>
          <p:cNvPr id="182" name="CustomShape 3"/>
          <p:cNvSpPr/>
          <p:nvPr/>
        </p:nvSpPr>
        <p:spPr>
          <a:xfrm>
            <a:off x="806040" y="804600"/>
            <a:ext cx="10579320" cy="42973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83" name="TextShape 4"/>
          <p:cNvSpPr txBox="1"/>
          <p:nvPr/>
        </p:nvSpPr>
        <p:spPr>
          <a:xfrm>
            <a:off x="1262880" y="1289160"/>
            <a:ext cx="9637920" cy="3339000"/>
          </a:xfrm>
          <a:prstGeom prst="rect">
            <a:avLst/>
          </a:prstGeom>
        </p:spPr>
        <p:txBody>
          <a:bodyPr lIns="274320" rIns="274320" tIns="182880" bIns="182880" anchor="ctr" anchorCtr="1"/>
          <a:p>
            <a:pPr algn="ctr">
              <a:lnSpc>
                <a:spcPct val="90000"/>
              </a:lnSpc>
            </a:pPr>
            <a:r>
              <a:rPr lang="en-US" sz="5000">
                <a:solidFill>
                  <a:srgbClr val="262626"/>
                </a:solidFill>
                <a:latin typeface="Gill Sans MT"/>
              </a:rPr>
              <a:t>QUESTIONS?</a:t>
            </a:r>
            <a:endParaRPr/>
          </a:p>
        </p:txBody>
      </p:sp>
    </p:spTree>
  </p:cSld>
  <p:transition spd="slow">
    <p:fade/>
  </p:transition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1" name="Picture 11" descr=""/>
          <p:cNvPicPr/>
          <p:nvPr/>
        </p:nvPicPr>
        <p:blipFill>
          <a:blip r:embed="rId1"/>
          <a:srcRect l="323250" t="0" r="0" b="0"/>
          <a:stretch>
            <a:fillRect/>
          </a:stretch>
        </p:blipFill>
        <p:spPr>
          <a:xfrm>
            <a:off x="4056480" y="0"/>
            <a:ext cx="8134920" cy="685764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642240" y="2850840"/>
            <a:ext cx="2757600" cy="830520"/>
          </a:xfrm>
          <a:prstGeom prst="rect">
            <a:avLst/>
          </a:prstGeom>
        </p:spPr>
        <p:txBody>
          <a:bodyPr lIns="182880" rIns="182880" tIns="182880" bIns="182880" anchor="ctr"/>
          <a:p>
            <a:pPr>
              <a:lnSpc>
                <a:spcPct val="80000"/>
              </a:lnSpc>
            </a:pPr>
            <a:r>
              <a:rPr lang="en-US" sz="1900">
                <a:solidFill>
                  <a:srgbClr val="262626"/>
                </a:solidFill>
                <a:latin typeface="Gill Sans MT"/>
              </a:rPr>
              <a:t>Circuit Connections</a:t>
            </a:r>
            <a:endParaRPr/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94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endParaRPr/>
          </a:p>
        </p:txBody>
      </p:sp>
      <p:sp>
        <p:nvSpPr>
          <p:cNvPr id="95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Created an AWS account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Registered the thing</a:t>
            </a:r>
            <a:endParaRPr/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738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rgbClr val="4a5356"/>
          </a:solidFill>
          <a:ln w="12600">
            <a:noFill/>
          </a:ln>
        </p:spPr>
      </p:sp>
      <p:sp>
        <p:nvSpPr>
          <p:cNvPr id="98" name="TextShape 2"/>
          <p:cNvSpPr txBox="1"/>
          <p:nvPr/>
        </p:nvSpPr>
        <p:spPr>
          <a:xfrm>
            <a:off x="537480" y="2900160"/>
            <a:ext cx="3610440" cy="1070640"/>
          </a:xfrm>
          <a:prstGeom prst="rect">
            <a:avLst/>
          </a:prstGeom>
        </p:spPr>
        <p:txBody>
          <a:bodyPr lIns="182880" rIns="182880" tIns="182880" bIns="18288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0d0d0d"/>
                </a:solidFill>
                <a:latin typeface="Gill Sans MT"/>
              </a:rPr>
              <a:t>Procedure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
</a:t>
            </a:r>
            <a:r>
              <a:rPr lang="en-US" sz="2400">
                <a:solidFill>
                  <a:srgbClr val="0d0d0d"/>
                </a:solidFill>
                <a:latin typeface="Gill Sans MT"/>
              </a:rPr>
              <a:t>(contd.)</a:t>
            </a:r>
            <a:endParaRPr/>
          </a:p>
        </p:txBody>
      </p:sp>
      <p:sp>
        <p:nvSpPr>
          <p:cNvPr id="99" name="TextShape 3"/>
          <p:cNvSpPr txBox="1"/>
          <p:nvPr/>
        </p:nvSpPr>
        <p:spPr>
          <a:xfrm>
            <a:off x="5297760" y="973440"/>
            <a:ext cx="5826600" cy="49240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Created a certificate which automatically generates a certificate, public key and private key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ill Sans MT"/>
              </a:rPr>
              <a:t>Activated the certificate, public and private keys</a:t>
            </a:r>
            <a:endParaRPr/>
          </a:p>
        </p:txBody>
      </p:sp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